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9" r:id="rId7"/>
    <p:sldId id="260" r:id="rId8"/>
    <p:sldId id="272" r:id="rId9"/>
    <p:sldId id="262" r:id="rId10"/>
    <p:sldId id="271" r:id="rId11"/>
    <p:sldId id="270" r:id="rId12"/>
    <p:sldId id="28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6858000" cy="9144000" type="screen4x3"/>
  <p:notesSz cx="7099300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6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550" y="67"/>
      </p:cViewPr>
      <p:guideLst>
        <p:guide orient="horz" pos="2904"/>
        <p:guide pos="2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79B98-532C-4CCC-B1D7-30CDC74B5F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65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7A24D-8C3E-442A-AA5B-CA1CBB5CA0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B3A69-EB32-4FB1-AECD-0843CBFE9F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E6C18-C448-4249-8094-4D8F5E367ACF}" type="slidenum">
              <a:rPr lang="zh-CN" altLang="en-US" smtClean="0"/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3995" y="304165"/>
            <a:ext cx="6529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1500 Series Intelligent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Electropneumatic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Valve Positioner</a:t>
            </a:r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endParaRPr lang="en-US" altLang="zh-CN" sz="16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31705" y="748710"/>
            <a:ext cx="3234648" cy="7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Electrical waterproof connectors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LED display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Easy to start-up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530" y="4427984"/>
            <a:ext cx="2486920" cy="346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1500 series intelligent </a:t>
            </a:r>
            <a:r>
              <a:rPr lang="en-US" altLang="zh-CN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electropn-eumatic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valve positioner  is designed for integral pneumatic control valve, particularly suitable for angle seat valves and </a:t>
            </a:r>
            <a:r>
              <a:rPr lang="en-US" altLang="zh-CN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diaph-ragm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valves.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product is easy to operate. It can easily be operated via the keypad.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The positioner adjusts the valve position quickly and accurately through detecting the position sensor signal.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023" y="3333750"/>
            <a:ext cx="401072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596650" y="1619027"/>
          <a:ext cx="4208780" cy="65728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8346"/>
                <a:gridCol w="2550160"/>
              </a:tblGrid>
              <a:tr h="3225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Technical data</a:t>
                      </a:r>
                      <a:endParaRPr lang="en-US" altLang="zh-CN" sz="1200" b="0" dirty="0"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306898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Material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PA6-GF30</a:t>
                      </a:r>
                      <a:r>
                        <a:rPr kumimoji="0" lang="zh-CN" altLang="en-US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SI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supply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24V DC ±10%</a:t>
                      </a:r>
                      <a:endParaRPr kumimoji="0" lang="en-US" altLang="zh-CN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102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Set-point signal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4 – 20 mA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resistance for set-point signal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kumimoji="0" lang="zh-CN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zh-CN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52856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Control medium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Dust concentration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Particle density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Pressure condensation point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Oil concentration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neutral gases, air DIN ISO 8573-1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Solid particle size and density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Dew point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Oil content  Class 3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668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Ambient temperature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Pneumatic connection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Plug-in hose connector G1/4(internal </a:t>
                      </a:r>
                      <a:r>
                        <a:rPr lang="el-GR" altLang="zh-CN" sz="1200" b="0" dirty="0"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6mm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756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Electrical connection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3-pins B-coded (cable ø 4-6mm)</a:t>
                      </a:r>
                      <a:endParaRPr kumimoji="0" lang="fr-FR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M12 4-pins D-coded (cable ø 4-6mm)</a:t>
                      </a:r>
                      <a:endParaRPr kumimoji="0" lang="fr-FR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Supply pressure 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3~7 bar, specific values depending on the actuator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773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Air flow rate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17 l/min(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pressure of 0.6Mpa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58 l/min(</a:t>
                      </a: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input pressure of 0.6Mpa</a:t>
                      </a:r>
                      <a:endParaRPr kumimoji="0" lang="en-US" altLang="zh-CN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only single-acting)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43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Stroke control range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Line 5-50mm 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Angle 90°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Installation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As required, Preferably with actuator in  upright position</a:t>
                      </a:r>
                      <a:r>
                        <a:rPr kumimoji="0" lang="en-US" altLang="zh-CN" sz="1200" b="0" kern="1200" baseline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, Screw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Protection class 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Power consumption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200" b="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 Unicode MS" panose="020B0604020202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26250"/>
          <a:stretch>
            <a:fillRect/>
          </a:stretch>
        </p:blipFill>
        <p:spPr>
          <a:xfrm>
            <a:off x="354025" y="1187624"/>
            <a:ext cx="2088546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2270" y="414020"/>
            <a:ext cx="3554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1500</a:t>
            </a:r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系列智能电气阀门定位器</a:t>
            </a:r>
            <a:endParaRPr lang="en-US" altLang="zh-CN" sz="20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5740" y="1120820"/>
            <a:ext cx="20830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电气防水接头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LED</a:t>
            </a: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状态显示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快速简易启动</a:t>
            </a:r>
            <a:endParaRPr lang="en-US" altLang="zh-CN" sz="1200" b="1" dirty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7364" y="4788024"/>
            <a:ext cx="2189854" cy="2953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1500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系列智能电气阀门定位器是专为一体式气动调节阀所设计的，特别适用于角座阀和隔膜阀产品。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该产品操作简便，可轻松通过按键面板进行操作。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定位器可通过检测位移传感器信号，对阀位进行快速精确调节。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24456" y="3195251"/>
            <a:ext cx="409086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708839" y="2042851"/>
          <a:ext cx="4018280" cy="62395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3075"/>
                <a:gridCol w="2694940"/>
              </a:tblGrid>
              <a:tr h="3225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技术参数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481965"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材料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聚碳酸脂（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）硅橡胶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(SI)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聚酰胺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(PA6-GF30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电源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直流 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24V ±10%</a:t>
                      </a:r>
                      <a:endParaRPr kumimoji="0" lang="en-US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信号输入</a:t>
                      </a:r>
                      <a:endParaRPr kumimoji="0" lang="zh-CN" altLang="en-US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 – 20 mA</a:t>
                      </a:r>
                      <a:endParaRPr kumimoji="0" lang="en-US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5720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设定信号输入阻抗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Ω</a:t>
                      </a:r>
                      <a:endParaRPr kumimoji="0" lang="zh-CN" altLang="zh-CN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752856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压缩空气要求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颗粒度要求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颗粒密度要求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凝点要求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油脂浓度要求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中性气体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符合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DIN ISO 8573-1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要求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固体颗粒大小和密度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露点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含油量  3 级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63668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环境温度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0-70°C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气动接头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1/4</a:t>
                      </a:r>
                      <a:r>
                        <a:rPr kumimoji="0" lang="zh-CN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英寸插入式软管接头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内径</a:t>
                      </a:r>
                      <a:r>
                        <a:rPr lang="el-GR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Φ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6mm)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电气快速接头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三针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电缆直径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4-6mm)</a:t>
                      </a:r>
                      <a:endParaRPr kumimoji="0" lang="fr-FR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M12 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四针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标准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电缆直径</a:t>
                      </a:r>
                      <a:r>
                        <a:rPr kumimoji="0" lang="fr-FR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ø 4-6mm)</a:t>
                      </a:r>
                      <a:endParaRPr kumimoji="0" lang="fr-FR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气源压力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3-7 bar</a:t>
                      </a:r>
                      <a:r>
                        <a:rPr kumimoji="0"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，具体值视执行机构而定</a:t>
                      </a:r>
                      <a:endParaRPr kumimoji="0" lang="zh-CN" altLang="zh-CN" sz="12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输出气体流量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17 l/min(</a:t>
                      </a:r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输入压力为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0.6Mpa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58 l/min(</a:t>
                      </a:r>
                      <a:r>
                        <a:rPr kumimoji="0"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输入压力为</a:t>
                      </a:r>
                      <a:r>
                        <a:rPr kumimoji="0"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0.6Mpa, </a:t>
                      </a:r>
                      <a:r>
                        <a:rPr lang="zh-CN" altLang="en-US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仅单作用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200" dirty="0"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阀门行程控制范围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直行程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5-50 mm 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角行程</a:t>
                      </a:r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90°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349540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安装方式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+mn-cs"/>
                        </a:rPr>
                        <a:t>倾向于安装在执行器顶端</a:t>
                      </a:r>
                      <a:r>
                        <a:rPr kumimoji="0" lang="zh-CN" altLang="en-US" sz="12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+mn-cs"/>
                        </a:rPr>
                        <a:t>，通过螺纹</a:t>
                      </a:r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+mn-cs"/>
                        </a:rPr>
                        <a:t>和执行器连接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防护等级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IP66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215102">
                <a:tc>
                  <a:txBody>
                    <a:bodyPr/>
                    <a:lstStyle/>
                    <a:p>
                      <a:r>
                        <a:rPr kumimoji="0" lang="zh-CN" altLang="en-US" sz="1200" b="0" kern="1200" baseline="0" dirty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功耗</a:t>
                      </a:r>
                      <a:endParaRPr kumimoji="0" lang="zh-CN" altLang="en-US" sz="1200" b="0" kern="1200" baseline="0" dirty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&lt;5W</a:t>
                      </a:r>
                      <a:endParaRPr kumimoji="0" lang="en-US" altLang="zh-CN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2" r="26250"/>
          <a:stretch>
            <a:fillRect/>
          </a:stretch>
        </p:blipFill>
        <p:spPr>
          <a:xfrm>
            <a:off x="257175" y="1331640"/>
            <a:ext cx="222778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2868" r="12077" b="3365"/>
          <a:stretch>
            <a:fillRect/>
          </a:stretch>
        </p:blipFill>
        <p:spPr>
          <a:xfrm>
            <a:off x="469250" y="5098207"/>
            <a:ext cx="2250624" cy="365526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786213" y="5958530"/>
            <a:ext cx="2482999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防护盖</a:t>
            </a:r>
            <a:endParaRPr lang="en-US" altLang="zh-CN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主壳体</a:t>
            </a:r>
            <a:endParaRPr lang="en-US" altLang="zh-CN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电气接口</a:t>
            </a:r>
            <a:endParaRPr lang="en-US" altLang="zh-CN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气动接口</a:t>
            </a:r>
            <a:endParaRPr lang="zh-CN" altLang="en-US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rPr>
              <a:t>执行器连接件</a:t>
            </a:r>
            <a:endParaRPr lang="en-US" altLang="zh-CN" sz="1400" b="1" dirty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462" y="4716016"/>
            <a:ext cx="119734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产品结构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7247" y="664895"/>
            <a:ext cx="1268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组合方式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861048" y="4161281"/>
            <a:ext cx="17859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角座式调节阀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4290" y="4143372"/>
            <a:ext cx="285752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隔膜式调节阀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00042" y="965300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2513" y="5050366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25079"/>
          <a:stretch>
            <a:fillRect/>
          </a:stretch>
        </p:blipFill>
        <p:spPr>
          <a:xfrm>
            <a:off x="1109263" y="1596055"/>
            <a:ext cx="1024979" cy="2565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13965"/>
          <a:stretch>
            <a:fillRect/>
          </a:stretch>
        </p:blipFill>
        <p:spPr>
          <a:xfrm>
            <a:off x="4010025" y="1104201"/>
            <a:ext cx="1017687" cy="3039172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18874" y="5449379"/>
            <a:ext cx="1770208" cy="3037983"/>
            <a:chOff x="1376024" y="5449379"/>
            <a:chExt cx="1770208" cy="3037983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827452" y="5643570"/>
              <a:ext cx="995734" cy="176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1376024" y="6322508"/>
              <a:ext cx="1462103" cy="350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1594562" y="8207879"/>
              <a:ext cx="1243565" cy="279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552873" y="6698407"/>
              <a:ext cx="331076" cy="227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V="1">
              <a:off x="2271765" y="7611401"/>
              <a:ext cx="583178" cy="198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1974674" y="7507879"/>
              <a:ext cx="899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3" name="TextBox 14352"/>
            <p:cNvSpPr txBox="1"/>
            <p:nvPr/>
          </p:nvSpPr>
          <p:spPr>
            <a:xfrm>
              <a:off x="2838444" y="5449379"/>
              <a:ext cx="2908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838127" y="6158393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845418" y="6814920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841963" y="7379110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55374" y="8023213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5</a:t>
              </a:r>
              <a:endParaRPr lang="en-US" altLang="zh-CN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064551" y="6764320"/>
              <a:ext cx="809873" cy="255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672" y="808911"/>
            <a:ext cx="13407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机械尺寸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2" y="1259765"/>
            <a:ext cx="5844659" cy="7698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6426"/>
          <a:stretch>
            <a:fillRect/>
          </a:stretch>
        </p:blipFill>
        <p:spPr>
          <a:xfrm>
            <a:off x="95250" y="3038474"/>
            <a:ext cx="4622092" cy="409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72" y="808911"/>
            <a:ext cx="20162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操作界面角度调整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704" y="1475656"/>
            <a:ext cx="532859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将定位器与阀门连接之后，定位器可与阀门之间做角度调整。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若需要调整定位器操作界面角度，松开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处的内六角紧定螺钉后，顺时针或逆时针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180</a:t>
            </a:r>
            <a:r>
              <a:rPr lang="zh-CN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°范围内调整到需要的角度，再拧紧紧定螺钉。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弧形箭头 9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5022" y="4074091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146" y="4154662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19757"/>
          <a:stretch>
            <a:fillRect/>
          </a:stretch>
        </p:blipFill>
        <p:spPr>
          <a:xfrm>
            <a:off x="49289" y="1347788"/>
            <a:ext cx="3535282" cy="27146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2656" y="664895"/>
            <a:ext cx="129614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电气接口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619500" y="2948305"/>
          <a:ext cx="2824014" cy="15352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4520"/>
                <a:gridCol w="1382583"/>
                <a:gridCol w="836911"/>
              </a:tblGrid>
              <a:tr h="271463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X3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61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电源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+ 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 – 20 mA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设定信号输入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40396" y="4481319"/>
            <a:ext cx="12699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气动接口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4664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9046" y="4783927"/>
            <a:ext cx="59820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表格 26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609975" y="1190625"/>
          <a:ext cx="2839442" cy="15614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117"/>
                <a:gridCol w="1376511"/>
                <a:gridCol w="842814"/>
              </a:tblGrid>
              <a:tr h="269875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X2</a:t>
                      </a:r>
                      <a:r>
                        <a:rPr kumimoji="0" lang="zh-CN" altLang="en-US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（可选）</a:t>
                      </a:r>
                      <a:endParaRPr kumimoji="0" lang="zh-CN" altLang="en-US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端子号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描述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b="0" kern="10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信号类型</a:t>
                      </a:r>
                      <a:endParaRPr lang="zh-CN" sz="1200" b="0" kern="10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模拟信号输出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 – 20 mA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模拟信号输出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空</a:t>
                      </a:r>
                      <a:endParaRPr lang="zh-CN" alt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无</a:t>
                      </a:r>
                      <a:endParaRPr lang="zh-CN" altLang="en-US" sz="12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264816" y="5601424"/>
          <a:ext cx="4606627" cy="144862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06371"/>
                <a:gridCol w="3500256"/>
              </a:tblGrid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4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气源进入</a:t>
                      </a:r>
                      <a:r>
                        <a:rPr kumimoji="0" lang="zh-CN" altLang="zh-CN" sz="1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（内置滤网，过滤尺寸</a:t>
                      </a:r>
                      <a:r>
                        <a:rPr kumimoji="0" lang="en-US" altLang="zh-CN" sz="1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zh-CN" altLang="zh-CN" sz="1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kumimoji="0" lang="en-US" altLang="zh-CN" sz="1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zh-CN" sz="1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kumimoji="0" lang="zh-CN" altLang="zh-CN" sz="1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4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排气</a:t>
                      </a:r>
                      <a:endParaRPr lang="zh-CN" sz="14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单向阀</a:t>
                      </a:r>
                      <a:endParaRPr lang="zh-CN" sz="1400" b="0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en-US" sz="14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先导气口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</a:t>
                      </a:r>
                      <a:endParaRPr lang="en-US" sz="14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6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en-US" sz="1400" b="0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先导气口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32656" y="664895"/>
            <a:ext cx="129614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技术规格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04664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8"/>
          <p:cNvSpPr txBox="1"/>
          <p:nvPr/>
        </p:nvSpPr>
        <p:spPr>
          <a:xfrm>
            <a:off x="209167" y="6920210"/>
            <a:ext cx="6353087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备注：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输出气体流量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选项中，代码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Q1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建议匹配气室内径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40-100 mm 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的执行器，代码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建议匹配气室内径 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125-160 mm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的执行器。代码</a:t>
            </a:r>
            <a:r>
              <a: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仅适用于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单作用执行器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，且断电时只支持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保位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状态。代码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Q1,Q2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标注的气体流量均为输入压力在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0.6Mpa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下的气体流量。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阀门最大行程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选项中代码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S4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适用的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AT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执行器范围是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AT50~AT125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。其他型号请客户咨询我司。如果选择代码</a:t>
            </a:r>
            <a:r>
              <a:rPr lang="en-US" altLang="zh-CN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S4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，则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螺纹规格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选项不需要选择。</a:t>
            </a:r>
            <a:endParaRPr lang="en-US" altLang="zh-CN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单作用断电状态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默认为</a:t>
            </a:r>
            <a:r>
              <a: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复位</a:t>
            </a:r>
            <a:r>
              <a: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9167" y="1264454"/>
            <a:ext cx="6353089" cy="5471164"/>
            <a:chOff x="209167" y="1252389"/>
            <a:chExt cx="6353089" cy="5471164"/>
          </a:xfrm>
        </p:grpSpPr>
        <p:sp>
          <p:nvSpPr>
            <p:cNvPr id="36" name="TextBox 35"/>
            <p:cNvSpPr txBox="1"/>
            <p:nvPr/>
          </p:nvSpPr>
          <p:spPr>
            <a:xfrm>
              <a:off x="5301208" y="2714384"/>
              <a:ext cx="1247607" cy="6334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阀门最大行程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55591" y="2714383"/>
              <a:ext cx="2945617" cy="6334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S2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直行程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5-25 mm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S3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直行程</a:t>
              </a:r>
              <a:r>
                <a:rPr lang="en-US" altLang="zh-CN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25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-50 mm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S4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角行程</a:t>
              </a:r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90°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>
                <a:buAutoNum type="arabicPlain" startAt="25"/>
              </a:pP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353927" y="1752565"/>
              <a:ext cx="0" cy="46183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01209" y="1252389"/>
              <a:ext cx="1220416" cy="500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反馈信号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4407" y="1252389"/>
              <a:ext cx="4226802" cy="500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无反馈信号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  4-20mA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反馈信号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>
                <a:buAutoNum type="arabicPlain" startAt="25"/>
              </a:pP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1997855" y="2460929"/>
              <a:ext cx="11102" cy="3909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09167" y="6370914"/>
              <a:ext cx="6353088" cy="3526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412617" y="6441609"/>
              <a:ext cx="414655" cy="2120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S2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80714" y="6441441"/>
              <a:ext cx="635051" cy="2115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1500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53274" y="6441704"/>
              <a:ext cx="212943" cy="2115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 flipH="1">
              <a:off x="967085" y="6547233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301209" y="4335158"/>
              <a:ext cx="1252666" cy="8129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 螺纹规格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43447" y="4335157"/>
              <a:ext cx="1657762" cy="8129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  G1/4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T2  M16 * 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T3  M22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T4  M26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4144278" y="5148064"/>
              <a:ext cx="0" cy="1222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3929632" y="6441609"/>
              <a:ext cx="414655" cy="2127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2140949" y="6548059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3643446" y="6537137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676679" y="2021443"/>
              <a:ext cx="3683906" cy="43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 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单作用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 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双作用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01209" y="2021442"/>
              <a:ext cx="1236172" cy="43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</a:rPr>
                <a:t>执行机构类型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92849" y="3608957"/>
              <a:ext cx="2367736" cy="4418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  17 l/min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Q2  58 l/min</a:t>
              </a: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01209" y="3608957"/>
              <a:ext cx="1236171" cy="43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</a:rPr>
                <a:t>输出气体流量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879666" y="6439191"/>
              <a:ext cx="212943" cy="2115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 flipH="1">
              <a:off x="1569358" y="6563070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2641782" y="3347864"/>
              <a:ext cx="0" cy="3025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3357256" y="4050795"/>
              <a:ext cx="0" cy="23201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/>
            <p:cNvSpPr/>
            <p:nvPr/>
          </p:nvSpPr>
          <p:spPr>
            <a:xfrm>
              <a:off x="3157010" y="6439191"/>
              <a:ext cx="414888" cy="211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flipH="1">
              <a:off x="2885528" y="6545808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472327" y="5436096"/>
              <a:ext cx="913131" cy="4418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复位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  </a:t>
              </a:r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保位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01208" y="5436096"/>
              <a:ext cx="1261048" cy="4394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华文中宋" panose="02010600040101010101" charset="-122"/>
                </a:rPr>
                <a:t>单作用断电状态</a:t>
              </a:r>
              <a:endParaRPr lang="zh-CN" altLang="en-US" sz="1200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662041" y="6445478"/>
              <a:ext cx="414888" cy="2118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4421834" y="6551247"/>
              <a:ext cx="2146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869160" y="5877934"/>
              <a:ext cx="0" cy="5013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92897" y="664895"/>
            <a:ext cx="1928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信号流程示意图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406832" y="1217887"/>
            <a:ext cx="6286544" cy="2347292"/>
            <a:chOff x="428604" y="2214546"/>
            <a:chExt cx="6286544" cy="2347292"/>
          </a:xfrm>
        </p:grpSpPr>
        <p:sp>
          <p:nvSpPr>
            <p:cNvPr id="49" name="TextBox 48"/>
            <p:cNvSpPr txBox="1"/>
            <p:nvPr/>
          </p:nvSpPr>
          <p:spPr>
            <a:xfrm>
              <a:off x="5786454" y="2214546"/>
              <a:ext cx="92869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rPr>
                <a:t>阀门开度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428604" y="2214546"/>
              <a:ext cx="5857916" cy="2347292"/>
              <a:chOff x="428604" y="2071670"/>
              <a:chExt cx="5857916" cy="2347292"/>
            </a:xfrm>
          </p:grpSpPr>
          <p:sp>
            <p:nvSpPr>
              <p:cNvPr id="138" name="矩形 137"/>
              <p:cNvSpPr/>
              <p:nvPr/>
            </p:nvSpPr>
            <p:spPr>
              <a:xfrm>
                <a:off x="3500438" y="3500430"/>
                <a:ext cx="714380" cy="5000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214554" y="2357422"/>
                <a:ext cx="785818" cy="468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>
                <a:off x="3000372" y="2428860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3000372" y="2714612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500438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4214818" y="2571736"/>
                <a:ext cx="285752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4500570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5214950" y="2571736"/>
                <a:ext cx="1071570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00372" y="2214546"/>
                <a:ext cx="64294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B1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00372" y="2500298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E1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43116" y="2857488"/>
                <a:ext cx="107157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Times New Roman" panose="02020603050405020304" pitchFamily="18" charset="0"/>
                    <a:ea typeface="华文中宋" panose="02010600040101010101" charset="-122"/>
                  </a:rPr>
                  <a:t>位置控制器</a:t>
                </a:r>
                <a:endPara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endParaRPr>
              </a:p>
            </p:txBody>
          </p:sp>
          <p:cxnSp>
            <p:nvCxnSpPr>
              <p:cNvPr id="29" name="直接箭头连接符 28"/>
              <p:cNvCxnSpPr>
                <a:stCxn id="31" idx="3"/>
                <a:endCxn id="15" idx="1"/>
              </p:cNvCxnSpPr>
              <p:nvPr/>
            </p:nvCxnSpPr>
            <p:spPr>
              <a:xfrm>
                <a:off x="1142984" y="2571736"/>
                <a:ext cx="1071570" cy="19686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571480" y="2357422"/>
                <a:ext cx="571504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8592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Xd1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154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CMD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00438" y="2857488"/>
                <a:ext cx="92869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Times New Roman" panose="02020603050405020304" pitchFamily="18" charset="0"/>
                    <a:ea typeface="华文中宋" panose="02010600040101010101" charset="-122"/>
                  </a:rPr>
                  <a:t>先导阀</a:t>
                </a:r>
                <a:endPara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endParaRPr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V="1">
                <a:off x="428604" y="2214546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28604" y="2824451"/>
                <a:ext cx="107157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Times New Roman" panose="02020603050405020304" pitchFamily="18" charset="0"/>
                    <a:ea typeface="华文中宋" panose="02010600040101010101" charset="-122"/>
                  </a:rPr>
                  <a:t>位置设定值</a:t>
                </a:r>
                <a:endPara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500570" y="2857488"/>
                <a:ext cx="114300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Times New Roman" panose="02020603050405020304" pitchFamily="18" charset="0"/>
                    <a:ea typeface="华文中宋" panose="02010600040101010101" charset="-122"/>
                  </a:rPr>
                  <a:t>调节阀</a:t>
                </a:r>
                <a:endPara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rot="5400000">
                <a:off x="4929992" y="3143240"/>
                <a:ext cx="114221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29000" y="4143372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b="1" dirty="0">
                    <a:latin typeface="Times New Roman" panose="02020603050405020304" pitchFamily="18" charset="0"/>
                    <a:ea typeface="华文中宋" panose="02010600040101010101" charset="-122"/>
                  </a:rPr>
                  <a:t>位移测量系统</a:t>
                </a:r>
                <a:endPara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</a:endParaRPr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 rot="10800000">
                <a:off x="4214818" y="3714744"/>
                <a:ext cx="1285884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0800000">
                <a:off x="1857364" y="3714744"/>
                <a:ext cx="164307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rot="5400000" flipH="1" flipV="1">
                <a:off x="1285066" y="3143240"/>
                <a:ext cx="1143008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3571876" y="3571868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 rot="16200000" flipH="1">
                <a:off x="4714884" y="2214546"/>
                <a:ext cx="295276" cy="95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4500570" y="2080423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Z1</a:t>
                </a:r>
                <a:endPara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9" name="直接连接符 68"/>
          <p:cNvCxnSpPr/>
          <p:nvPr/>
        </p:nvCxnSpPr>
        <p:spPr>
          <a:xfrm>
            <a:off x="476102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500042" y="4221252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77202" y="4611413"/>
            <a:ext cx="4654898" cy="2062464"/>
            <a:chOff x="1666875" y="4457525"/>
            <a:chExt cx="4654898" cy="2062464"/>
          </a:xfrm>
        </p:grpSpPr>
        <p:sp>
          <p:nvSpPr>
            <p:cNvPr id="72" name="矩形 71"/>
            <p:cNvSpPr/>
            <p:nvPr/>
          </p:nvSpPr>
          <p:spPr>
            <a:xfrm>
              <a:off x="3028202" y="5193931"/>
              <a:ext cx="1785950" cy="1326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latin typeface="Times New Roman" panose="02020603050405020304" pitchFamily="18" charset="0"/>
                  <a:ea typeface="华文中宋" panose="02010600040101010101" charset="-122"/>
                </a:rPr>
                <a:t>定位器</a:t>
              </a:r>
              <a:endPara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73" name="五边形 72"/>
            <p:cNvSpPr/>
            <p:nvPr/>
          </p:nvSpPr>
          <p:spPr>
            <a:xfrm>
              <a:off x="1666876" y="5193930"/>
              <a:ext cx="1218449" cy="552025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设定信号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4-20mA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五边形 73"/>
            <p:cNvSpPr/>
            <p:nvPr/>
          </p:nvSpPr>
          <p:spPr>
            <a:xfrm>
              <a:off x="1666875" y="6162798"/>
              <a:ext cx="1235109" cy="35719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24V </a:t>
              </a:r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直流</a:t>
              </a:r>
              <a:endParaRPr lang="zh-CN" altLang="en-US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728435" y="4840268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华文中宋" panose="02010600040101010101" charset="-122"/>
                </a:rPr>
                <a:t>输入</a:t>
              </a:r>
              <a:endPara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3469771" y="4457525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华文中宋" panose="02010600040101010101" charset="-122"/>
                </a:rPr>
                <a:t>面板操作</a:t>
              </a:r>
              <a:endPara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97" name="五边形 96"/>
            <p:cNvSpPr/>
            <p:nvPr/>
          </p:nvSpPr>
          <p:spPr>
            <a:xfrm rot="5400000">
              <a:off x="3742582" y="4550988"/>
              <a:ext cx="357190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740690" y="5855021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华文中宋" panose="02010600040101010101" charset="-122"/>
                </a:rPr>
                <a:t>电源</a:t>
              </a:r>
              <a:endPara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  <p:sp>
          <p:nvSpPr>
            <p:cNvPr id="45" name="五边形 44"/>
            <p:cNvSpPr/>
            <p:nvPr/>
          </p:nvSpPr>
          <p:spPr>
            <a:xfrm>
              <a:off x="4998330" y="5193931"/>
              <a:ext cx="1218449" cy="552025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反馈信号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4-20mA</a:t>
              </a:r>
              <a:endParaRPr lang="en-US" altLang="zh-CN" sz="12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059889" y="4840269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latin typeface="Times New Roman" panose="02020603050405020304" pitchFamily="18" charset="0"/>
                  <a:ea typeface="华文中宋" panose="02010600040101010101" charset="-122"/>
                </a:rPr>
                <a:t>输出（可选）</a:t>
              </a:r>
              <a:endParaRPr lang="zh-CN" altLang="en-US" sz="1400" b="1" dirty="0">
                <a:latin typeface="Times New Roman" panose="02020603050405020304" pitchFamily="18" charset="0"/>
                <a:ea typeface="华文中宋" panose="02010600040101010101" charset="-122"/>
              </a:endParaRPr>
            </a:p>
          </p:txBody>
        </p:sp>
      </p:grpSp>
      <p:sp>
        <p:nvSpPr>
          <p:cNvPr id="3" name="TextBox 19"/>
          <p:cNvSpPr txBox="1"/>
          <p:nvPr/>
        </p:nvSpPr>
        <p:spPr>
          <a:xfrm>
            <a:off x="476672" y="390418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原理框图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664" y="664895"/>
            <a:ext cx="164646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各型号功能对比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6102" y="971600"/>
            <a:ext cx="58332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90600" y="1345654"/>
          <a:ext cx="4737694" cy="478367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209800"/>
                <a:gridCol w="818127"/>
                <a:gridCol w="844284"/>
                <a:gridCol w="865483"/>
              </a:tblGrid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b="1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/>
                        </a:rPr>
                        <a:t>功能</a:t>
                      </a:r>
                      <a:endParaRPr lang="zh-CN" altLang="en-US" sz="1200" b="1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39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防爆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过程控制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信号输入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信号输出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自整定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手动调节阀位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紧闭功能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死区设置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输入信号错误检测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恢复出厂设置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特性曲线设置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信号方向设置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行程限制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安全位置设置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开关量信号输入</a:t>
                      </a:r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输入信号校正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手动调节速度设置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密码保护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018527" y="6419850"/>
          <a:ext cx="1709767" cy="76916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284"/>
                <a:gridCol w="865483"/>
              </a:tblGrid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有该功能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无该功能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</a:rPr>
                        <a:t>可选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897" y="664895"/>
            <a:ext cx="192880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华文中宋" panose="02010600040101010101" charset="-122"/>
                <a:ea typeface="华文中宋" panose="02010600040101010101" charset="-122"/>
              </a:rPr>
              <a:t>阀门匹配</a:t>
            </a:r>
            <a:endParaRPr lang="zh-CN" altLang="en-US" sz="1400" b="1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6102" y="971600"/>
            <a:ext cx="60486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48" y="1121223"/>
            <a:ext cx="4575991" cy="78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597146" y="5903074"/>
            <a:ext cx="3171178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Protective cover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body casing</a:t>
            </a:r>
            <a:endParaRPr lang="zh-CN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connection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connection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Actuator connection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648" y="4625335"/>
            <a:ext cx="152465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1032" y="520879"/>
            <a:ext cx="1715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10025" y="4089400"/>
            <a:ext cx="201549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seat control valve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0875" y="4089400"/>
            <a:ext cx="222313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Diaphragm control valve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346336" y="4941332"/>
            <a:ext cx="61790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85728" y="850785"/>
            <a:ext cx="6239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25079"/>
          <a:stretch>
            <a:fillRect/>
          </a:stretch>
        </p:blipFill>
        <p:spPr>
          <a:xfrm>
            <a:off x="1081958" y="1341420"/>
            <a:ext cx="1024979" cy="25652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r="13965"/>
          <a:stretch>
            <a:fillRect/>
          </a:stretch>
        </p:blipFill>
        <p:spPr>
          <a:xfrm>
            <a:off x="4010025" y="1104201"/>
            <a:ext cx="1017687" cy="303917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2868" r="12077" b="3365"/>
          <a:stretch>
            <a:fillRect/>
          </a:stretch>
        </p:blipFill>
        <p:spPr>
          <a:xfrm>
            <a:off x="469250" y="5098207"/>
            <a:ext cx="2250624" cy="365526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376024" y="5449379"/>
            <a:ext cx="1770208" cy="3037983"/>
            <a:chOff x="1376024" y="5449379"/>
            <a:chExt cx="1770208" cy="3037983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1827452" y="5643570"/>
              <a:ext cx="995734" cy="176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1376024" y="6322508"/>
              <a:ext cx="1462103" cy="3502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1594562" y="8207879"/>
              <a:ext cx="1243565" cy="279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552873" y="6698407"/>
              <a:ext cx="331076" cy="2274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2271765" y="7611401"/>
              <a:ext cx="583178" cy="198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974674" y="7507879"/>
              <a:ext cx="899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838444" y="5449379"/>
              <a:ext cx="29085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38127" y="6158393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45418" y="6814920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41963" y="7379110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55374" y="8023213"/>
              <a:ext cx="290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064551" y="6764320"/>
              <a:ext cx="809873" cy="255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76672" y="808911"/>
            <a:ext cx="13407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2" y="1259765"/>
            <a:ext cx="5844659" cy="7698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4" b="16426"/>
          <a:stretch>
            <a:fillRect/>
          </a:stretch>
        </p:blipFill>
        <p:spPr>
          <a:xfrm>
            <a:off x="95250" y="3038474"/>
            <a:ext cx="4622092" cy="4095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9" y="778435"/>
            <a:ext cx="381642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x-none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angle adjustment</a:t>
            </a:r>
            <a:endParaRPr lang="x-none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7112" y="1115488"/>
            <a:ext cx="5736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4704" y="1475656"/>
            <a:ext cx="5328592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 angle can be adjusted between the positioner and the valve. 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need to adjust the interface angle, relaxing the hexagon screw in place A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first. Then adjusting the angle clockwise or counter-clockwise in 180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x-none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range. After adjusting the angle, locking the angle by the hexagon screw. </a:t>
            </a:r>
            <a:endParaRPr lang="x-none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en-US" altLang="x-none" sz="1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下弧形箭头 7"/>
          <p:cNvSpPr/>
          <p:nvPr/>
        </p:nvSpPr>
        <p:spPr>
          <a:xfrm rot="16200000">
            <a:off x="4917165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下弧形箭头 8"/>
          <p:cNvSpPr/>
          <p:nvPr/>
        </p:nvSpPr>
        <p:spPr>
          <a:xfrm rot="5400000" flipH="1">
            <a:off x="909147" y="4355976"/>
            <a:ext cx="888099" cy="122413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867" y="4086156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9146" y="4154662"/>
            <a:ext cx="8880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180°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5" b="20069"/>
          <a:stretch>
            <a:fillRect/>
          </a:stretch>
        </p:blipFill>
        <p:spPr>
          <a:xfrm>
            <a:off x="2" y="1331640"/>
            <a:ext cx="3492040" cy="259881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7206" y="520879"/>
            <a:ext cx="2482674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connections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6868" y="4418206"/>
            <a:ext cx="25660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Pneumatic connections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28474" y="810525"/>
            <a:ext cx="6196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1888" y="4743192"/>
            <a:ext cx="61214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01008" y="1043608"/>
          <a:ext cx="3024336" cy="1574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486"/>
                <a:gridCol w="1745754"/>
                <a:gridCol w="864096"/>
              </a:tblGrid>
              <a:tr h="285182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X2(optional)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90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Analogue 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signal output +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– 20 mA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Analogue </a:t>
                      </a: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signal output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NULL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488943" y="2836261"/>
          <a:ext cx="3024336" cy="15434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486"/>
                <a:gridCol w="1745754"/>
                <a:gridCol w="864096"/>
              </a:tblGrid>
              <a:tr h="285182"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X3</a:t>
                      </a:r>
                      <a:endParaRPr kumimoji="0" lang="en-US" altLang="zh-CN" sz="1200" b="0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 anchor="ctr"/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hMerge="1">
                  <a:tcPr marL="59494" marR="59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Signal type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+24 V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1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Power supply</a:t>
                      </a: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+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 – 20 mA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signal input 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GND</a:t>
                      </a:r>
                      <a:endParaRPr lang="en-US" sz="12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303438" y="5548496"/>
          <a:ext cx="4571999" cy="206311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97915"/>
                <a:gridCol w="3474084"/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supply enter</a:t>
                      </a:r>
                      <a:r>
                        <a:rPr lang="en-US" altLang="zh-CN" sz="16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(built-in filter, filter size 5 </a:t>
                      </a:r>
                      <a:r>
                        <a:rPr lang="en-US" altLang="zh-CN" sz="1600" b="0" kern="10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μm</a:t>
                      </a:r>
                      <a:r>
                        <a:rPr lang="en-US" altLang="zh-CN" sz="16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6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en-US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Air exhaust</a:t>
                      </a:r>
                      <a:endParaRPr lang="en-US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5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Check valve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A1</a:t>
                      </a:r>
                      <a:endParaRPr lang="en-US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Pilot air outlet</a:t>
                      </a:r>
                      <a:r>
                        <a:rPr lang="en-US" sz="1600" b="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1 </a:t>
                      </a:r>
                      <a:endParaRPr lang="en-US" sz="1600" b="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1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A2</a:t>
                      </a:r>
                      <a:endParaRPr lang="en-US" sz="1600" b="1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Times New Roman" panose="02020603050405020304" pitchFamily="18" charset="0"/>
                          <a:ea typeface="AkzidenzGroteskBQ-Reg"/>
                          <a:cs typeface="Times New Roman" panose="02020603050405020304" pitchFamily="18" charset="0"/>
                        </a:rPr>
                        <a:t>Pilot air outlet</a:t>
                      </a:r>
                      <a:r>
                        <a:rPr lang="en-US" sz="16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2</a:t>
                      </a:r>
                      <a:endParaRPr lang="en-US" sz="16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60648" y="592887"/>
            <a:ext cx="255667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Technical specifications</a:t>
            </a:r>
            <a:endParaRPr lang="en-US" altLang="zh-CN" sz="14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95704" y="911172"/>
            <a:ext cx="60926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65759" y="1331640"/>
            <a:ext cx="6287577" cy="5221426"/>
            <a:chOff x="165759" y="1331640"/>
            <a:chExt cx="6287577" cy="5221426"/>
          </a:xfrm>
        </p:grpSpPr>
        <p:sp>
          <p:nvSpPr>
            <p:cNvPr id="55" name="TextBox 54"/>
            <p:cNvSpPr txBox="1"/>
            <p:nvPr/>
          </p:nvSpPr>
          <p:spPr>
            <a:xfrm>
              <a:off x="5157193" y="2726899"/>
              <a:ext cx="1283304" cy="6929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just"/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Valve max stroke</a:t>
              </a: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4398" y="2726899"/>
              <a:ext cx="2872795" cy="6929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S2  Line 5-25 mm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S3  Line 25-50 mm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S4  Angle 90°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1348737" y="1808984"/>
              <a:ext cx="0" cy="44075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5153025" y="1331640"/>
              <a:ext cx="1261498" cy="4773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Feedback  signal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60590" y="1331640"/>
              <a:ext cx="4092435" cy="4773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No feedback signal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Y </a:t>
              </a:r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4-20mA feedback signal</a:t>
              </a: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 flipH="1">
              <a:off x="1942682" y="2485014"/>
              <a:ext cx="10604" cy="37315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65759" y="6216523"/>
              <a:ext cx="6287577" cy="3365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338692" y="6283832"/>
              <a:ext cx="396308" cy="202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S2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02445" y="6283832"/>
              <a:ext cx="606611" cy="2019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1500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31448" y="6284082"/>
              <a:ext cx="203407" cy="2019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958076" y="6384795"/>
              <a:ext cx="2050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157193" y="4283969"/>
              <a:ext cx="1288136" cy="77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zh-CN" altLang="en-US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Thread type</a:t>
              </a:r>
              <a:endPara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65245" y="4283968"/>
              <a:ext cx="1491948" cy="7758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  G1/4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T2  M16 * 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T3  M22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342900" indent="-342900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T4  M26 * 1.5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>
              <a:off x="3992979" y="5059769"/>
              <a:ext cx="0" cy="11567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矩形 70"/>
            <p:cNvSpPr/>
            <p:nvPr/>
          </p:nvSpPr>
          <p:spPr>
            <a:xfrm>
              <a:off x="3787949" y="6284369"/>
              <a:ext cx="396308" cy="202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 flipH="1">
              <a:off x="2079368" y="6385582"/>
              <a:ext cx="2050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H="1">
              <a:off x="3514576" y="6375159"/>
              <a:ext cx="2050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786559" y="2065589"/>
              <a:ext cx="3370633" cy="4194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Single-acting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  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Double-acting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53025" y="2065588"/>
              <a:ext cx="1276549" cy="4194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Actuator type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93117" y="3635896"/>
              <a:ext cx="2264075" cy="4216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  17 l/min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Q2  58 l/min</a:t>
              </a:r>
              <a:endPara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57193" y="3635896"/>
              <a:ext cx="1272381" cy="4216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Air flow rate</a:t>
              </a:r>
              <a:endPara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829788" y="6281684"/>
              <a:ext cx="203407" cy="20192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1533376" y="6399908"/>
              <a:ext cx="2050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557771" y="3419873"/>
              <a:ext cx="1" cy="27993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3241203" y="4057566"/>
              <a:ext cx="0" cy="21589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矩形 84"/>
            <p:cNvSpPr/>
            <p:nvPr/>
          </p:nvSpPr>
          <p:spPr>
            <a:xfrm>
              <a:off x="3049925" y="6281684"/>
              <a:ext cx="396308" cy="2021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Q1</a:t>
              </a:r>
              <a:endPara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2790602" y="6383434"/>
              <a:ext cx="2050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65759" y="6724689"/>
            <a:ext cx="6071553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Remark: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ir flow rate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option, code Q1 is suggested to match the actuator of 40-100 mm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internal gas chamber diameter, code Q2 is suggested to match the actuator of 125-160 mm</a:t>
            </a:r>
            <a:r>
              <a:rPr lang="zh-CN" altLang="en-US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internal gas chamber diameter. Code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Q2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is only used for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ingle-acting actuator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only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Freeze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when power-off. The air flow rates for code Q1 and Q2 are under the  condition of 0.6Mpa input pressure.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1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valve max stroke </a:t>
            </a:r>
            <a:r>
              <a:rPr lang="en-US" altLang="zh-CN" sz="12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option, AT actuator range for code S4 is AT50~AT125. For other actuator models, please consult our company.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 is no need to select the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thread type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option for code S4.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Power off state for single-acting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option is </a:t>
            </a:r>
            <a:r>
              <a:rPr lang="en-US" altLang="zh-CN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Safe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by default.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zh-CN" altLang="en-US" sz="1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7192" y="5257150"/>
            <a:ext cx="1302572" cy="6109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Power off state for single-acting</a:t>
            </a:r>
            <a:endParaRPr lang="zh-CN" altLang="en-US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3314" y="5257149"/>
            <a:ext cx="913878" cy="610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  Safe</a:t>
            </a:r>
            <a:b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zh-CN" sz="1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  Freeze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725144" y="5868144"/>
            <a:ext cx="0" cy="3567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509120" y="6274071"/>
            <a:ext cx="396308" cy="202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</a:t>
            </a: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4243314" y="6372175"/>
            <a:ext cx="2050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64346" y="777062"/>
            <a:ext cx="221455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flow diagram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285728" y="1395691"/>
            <a:ext cx="6286544" cy="2347292"/>
            <a:chOff x="428604" y="2214546"/>
            <a:chExt cx="6286544" cy="2347292"/>
          </a:xfrm>
        </p:grpSpPr>
        <p:sp>
          <p:nvSpPr>
            <p:cNvPr id="49" name="TextBox 48"/>
            <p:cNvSpPr txBox="1"/>
            <p:nvPr/>
          </p:nvSpPr>
          <p:spPr>
            <a:xfrm>
              <a:off x="5786454" y="2214546"/>
              <a:ext cx="928694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Valve opening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428604" y="2214546"/>
              <a:ext cx="5857916" cy="2347292"/>
              <a:chOff x="428604" y="2071670"/>
              <a:chExt cx="5857916" cy="2347292"/>
            </a:xfrm>
          </p:grpSpPr>
          <p:sp>
            <p:nvSpPr>
              <p:cNvPr id="138" name="矩形 137"/>
              <p:cNvSpPr/>
              <p:nvPr/>
            </p:nvSpPr>
            <p:spPr>
              <a:xfrm>
                <a:off x="3500438" y="3500430"/>
                <a:ext cx="714380" cy="50006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214554" y="2357422"/>
                <a:ext cx="785818" cy="4680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>
              <a:xfrm>
                <a:off x="3000372" y="2428860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3000372" y="2714612"/>
                <a:ext cx="500066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3500438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>
                <a:off x="4214818" y="2571736"/>
                <a:ext cx="285752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矩形 23"/>
              <p:cNvSpPr/>
              <p:nvPr/>
            </p:nvSpPr>
            <p:spPr>
              <a:xfrm>
                <a:off x="4500570" y="2357422"/>
                <a:ext cx="714380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5" name="直接箭头连接符 24"/>
              <p:cNvCxnSpPr/>
              <p:nvPr/>
            </p:nvCxnSpPr>
            <p:spPr>
              <a:xfrm>
                <a:off x="5214950" y="2571736"/>
                <a:ext cx="1071570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000372" y="2214546"/>
                <a:ext cx="64294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000372" y="2500298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143116" y="2857488"/>
                <a:ext cx="1000132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Positioner</a:t>
                </a:r>
                <a:endParaRPr lang="en-US" altLang="zh-CN" sz="1200" b="1" dirty="0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箭头连接符 28"/>
              <p:cNvCxnSpPr>
                <a:stCxn id="31" idx="3"/>
                <a:endCxn id="15" idx="1"/>
              </p:cNvCxnSpPr>
              <p:nvPr/>
            </p:nvCxnSpPr>
            <p:spPr>
              <a:xfrm>
                <a:off x="1142984" y="2571736"/>
                <a:ext cx="1071570" cy="19686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矩形 30"/>
              <p:cNvSpPr/>
              <p:nvPr/>
            </p:nvSpPr>
            <p:spPr>
              <a:xfrm>
                <a:off x="571480" y="2357422"/>
                <a:ext cx="571504" cy="42862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8592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Xd1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1546" y="2285984"/>
                <a:ext cx="571504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CMD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429000" y="2857488"/>
                <a:ext cx="92869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Pilot valve system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 flipV="1">
                <a:off x="428604" y="2214546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71480" y="2824451"/>
                <a:ext cx="92869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</a:t>
                </a:r>
                <a:r>
                  <a:rPr lang="en-US" altLang="zh-CN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setpoint</a:t>
                </a:r>
                <a:endParaRPr lang="zh-CN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57694" y="2857488"/>
                <a:ext cx="114300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valve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rot="5400000">
                <a:off x="4929992" y="3143240"/>
                <a:ext cx="1142214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429000" y="4143372"/>
                <a:ext cx="1785950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 sensor system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" name="直接箭头连接符 46"/>
              <p:cNvCxnSpPr/>
              <p:nvPr/>
            </p:nvCxnSpPr>
            <p:spPr>
              <a:xfrm rot="10800000">
                <a:off x="4214818" y="3714744"/>
                <a:ext cx="1285884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0800000">
                <a:off x="1857364" y="3714744"/>
                <a:ext cx="164307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/>
              <p:nvPr/>
            </p:nvCxnSpPr>
            <p:spPr>
              <a:xfrm rot="5400000" flipH="1" flipV="1">
                <a:off x="1285066" y="3143240"/>
                <a:ext cx="1143008" cy="1588"/>
              </a:xfrm>
              <a:prstGeom prst="straightConnector1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flipV="1">
                <a:off x="3571876" y="3571868"/>
                <a:ext cx="500066" cy="3571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箭头连接符 144"/>
              <p:cNvCxnSpPr/>
              <p:nvPr/>
            </p:nvCxnSpPr>
            <p:spPr>
              <a:xfrm rot="16200000" flipH="1">
                <a:off x="4714884" y="2214546"/>
                <a:ext cx="295276" cy="95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4500570" y="2080423"/>
                <a:ext cx="42862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Z1</a:t>
                </a:r>
                <a:endPara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9" name="直接连接符 68"/>
          <p:cNvCxnSpPr/>
          <p:nvPr/>
        </p:nvCxnSpPr>
        <p:spPr>
          <a:xfrm>
            <a:off x="524361" y="1115616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04664" y="4265295"/>
            <a:ext cx="24528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500042" y="4559806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94353" y="5115957"/>
            <a:ext cx="5072102" cy="2062465"/>
            <a:chOff x="1500170" y="4796078"/>
            <a:chExt cx="5072102" cy="2062465"/>
          </a:xfrm>
        </p:grpSpPr>
        <p:sp>
          <p:nvSpPr>
            <p:cNvPr id="72" name="矩形 71"/>
            <p:cNvSpPr/>
            <p:nvPr/>
          </p:nvSpPr>
          <p:spPr>
            <a:xfrm>
              <a:off x="3028202" y="5532485"/>
              <a:ext cx="1785950" cy="13260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Positioner</a:t>
              </a:r>
              <a:endPara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五边形 72"/>
            <p:cNvSpPr/>
            <p:nvPr/>
          </p:nvSpPr>
          <p:spPr>
            <a:xfrm>
              <a:off x="1500174" y="5532484"/>
              <a:ext cx="1385151" cy="552025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Set-point signal 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4" name="五边形 73"/>
            <p:cNvSpPr/>
            <p:nvPr/>
          </p:nvSpPr>
          <p:spPr>
            <a:xfrm>
              <a:off x="1500175" y="6501352"/>
              <a:ext cx="1401810" cy="35719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24V DC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728435" y="5178822"/>
              <a:ext cx="60833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2848616" y="4796078"/>
              <a:ext cx="22148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Operation through keypad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五边形 96"/>
            <p:cNvSpPr/>
            <p:nvPr/>
          </p:nvSpPr>
          <p:spPr>
            <a:xfrm rot="5400000">
              <a:off x="3742582" y="4889542"/>
              <a:ext cx="357190" cy="785818"/>
            </a:xfrm>
            <a:prstGeom prst="homePlate">
              <a:avLst>
                <a:gd name="adj" fmla="val 5232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500170" y="6193573"/>
              <a:ext cx="1211580" cy="306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</a:t>
              </a:r>
              <a:endPara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五边形 44"/>
            <p:cNvSpPr/>
            <p:nvPr/>
          </p:nvSpPr>
          <p:spPr>
            <a:xfrm>
              <a:off x="5059409" y="5532484"/>
              <a:ext cx="1512863" cy="552025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Feedback signal </a:t>
              </a:r>
              <a:endParaRPr lang="en-US" altLang="zh-CN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4-20mA</a:t>
              </a:r>
              <a:endParaRPr lang="zh-CN" altLang="en-US" sz="1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101228" y="5178821"/>
              <a:ext cx="129159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Output(optional)</a:t>
              </a:r>
              <a:endPara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8283" y="1599010"/>
          <a:ext cx="5396528" cy="480845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648144"/>
                <a:gridCol w="889486"/>
                <a:gridCol w="917925"/>
                <a:gridCol w="940973"/>
              </a:tblGrid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b="1" kern="100" dirty="0"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FUNCTION</a:t>
                      </a:r>
                      <a:endParaRPr lang="en-US" altLang="zh-CN" sz="1200" b="1" kern="100" dirty="0"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1600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1601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1500</a:t>
                      </a:r>
                      <a:endParaRPr kumimoji="0" lang="en-US" altLang="zh-CN" sz="1200" b="1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Explosion-proof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Process control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27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input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signal output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Autotune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position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Sealing 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Dead band setting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4-20mA input signal error detection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Factory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Characteristic curve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Direction of set-point value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800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Valve stroke range limiting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Safety position setting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Binary signal input/output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Input signal calibration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Speed setting of manual adjustment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Code protection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6108" y="880919"/>
            <a:ext cx="35233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comparison for all types 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31766" y="1187624"/>
            <a:ext cx="60495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310713" y="6683159"/>
          <a:ext cx="1709767" cy="76946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44284"/>
                <a:gridCol w="865483"/>
              </a:tblGrid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√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5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×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638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○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6" y="777062"/>
            <a:ext cx="221455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Valve match</a:t>
            </a:r>
            <a:endParaRPr lang="en-US" altLang="zh-C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4361" y="1115616"/>
            <a:ext cx="58092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08" y="1331640"/>
            <a:ext cx="4548533" cy="7776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b4e1232-d3d3-4516-aad2-a6dd0e5a0207}"/>
</p:tagLst>
</file>

<file path=ppt/tags/tag10.xml><?xml version="1.0" encoding="utf-8"?>
<p:tagLst xmlns:p="http://schemas.openxmlformats.org/presentationml/2006/main">
  <p:tag name="KSO_WM_UNIT_TABLE_BEAUTIFY" val="smartTable{ed923c0e-cf98-4fe2-97ce-475115198e41}"/>
</p:tagLst>
</file>

<file path=ppt/tags/tag11.xml><?xml version="1.0" encoding="utf-8"?>
<p:tagLst xmlns:p="http://schemas.openxmlformats.org/presentationml/2006/main">
  <p:tag name="KSO_WM_UNIT_TABLE_BEAUTIFY" val="smartTable{17848c6c-7e7e-498b-ab66-de611a5e6898}"/>
</p:tagLst>
</file>

<file path=ppt/tags/tag12.xml><?xml version="1.0" encoding="utf-8"?>
<p:tagLst xmlns:p="http://schemas.openxmlformats.org/presentationml/2006/main">
  <p:tag name="KSO_WM_UNIT_TABLE_BEAUTIFY" val="smartTable{a3efcffd-6aa7-4ad5-9a7f-1d044f96a46f}"/>
</p:tagLst>
</file>

<file path=ppt/tags/tag2.xml><?xml version="1.0" encoding="utf-8"?>
<p:tagLst xmlns:p="http://schemas.openxmlformats.org/presentationml/2006/main">
  <p:tag name="KSO_WM_UNIT_TABLE_BEAUTIFY" val="smartTable{e0ee4d95-3b5e-481d-9543-60eb7e5e10b6}"/>
</p:tagLst>
</file>

<file path=ppt/tags/tag3.xml><?xml version="1.0" encoding="utf-8"?>
<p:tagLst xmlns:p="http://schemas.openxmlformats.org/presentationml/2006/main">
  <p:tag name="KSO_WM_UNIT_TABLE_BEAUTIFY" val="smartTable{6e4812eb-f3d9-4cd9-afc4-1b753f77a528}"/>
</p:tagLst>
</file>

<file path=ppt/tags/tag4.xml><?xml version="1.0" encoding="utf-8"?>
<p:tagLst xmlns:p="http://schemas.openxmlformats.org/presentationml/2006/main">
  <p:tag name="KSO_WM_UNIT_TABLE_BEAUTIFY" val="smartTable{4328b1aa-ba77-4d4f-9dd7-238141b93124}"/>
</p:tagLst>
</file>

<file path=ppt/tags/tag5.xml><?xml version="1.0" encoding="utf-8"?>
<p:tagLst xmlns:p="http://schemas.openxmlformats.org/presentationml/2006/main">
  <p:tag name="KSO_WM_UNIT_TABLE_BEAUTIFY" val="smartTable{0c6e8447-8310-4bb7-9464-9862c81773e1}"/>
</p:tagLst>
</file>

<file path=ppt/tags/tag6.xml><?xml version="1.0" encoding="utf-8"?>
<p:tagLst xmlns:p="http://schemas.openxmlformats.org/presentationml/2006/main">
  <p:tag name="KSO_WM_UNIT_TABLE_BEAUTIFY" val="smartTable{677f019e-a9d1-4df5-975c-ee14bdafc43a}"/>
</p:tagLst>
</file>

<file path=ppt/tags/tag7.xml><?xml version="1.0" encoding="utf-8"?>
<p:tagLst xmlns:p="http://schemas.openxmlformats.org/presentationml/2006/main">
  <p:tag name="KSO_WM_UNIT_TABLE_BEAUTIFY" val="smartTable{394f1698-5d1d-497b-8fba-7e8a4d28ea8d}"/>
</p:tagLst>
</file>

<file path=ppt/tags/tag8.xml><?xml version="1.0" encoding="utf-8"?>
<p:tagLst xmlns:p="http://schemas.openxmlformats.org/presentationml/2006/main">
  <p:tag name="KSO_WM_UNIT_TABLE_BEAUTIFY" val="smartTable{83cb4ac0-5983-4ad3-b3d3-b1b9609f65db}"/>
</p:tagLst>
</file>

<file path=ppt/tags/tag9.xml><?xml version="1.0" encoding="utf-8"?>
<p:tagLst xmlns:p="http://schemas.openxmlformats.org/presentationml/2006/main">
  <p:tag name="KSO_WM_UNIT_TABLE_BEAUTIFY" val="smartTable{c3b48647-2653-47fa-b7fc-c7988143337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1">
      <a:majorFont>
        <a:latin typeface="Dutch801 XBd BT"/>
        <a:ea typeface="隶书"/>
        <a:cs typeface=""/>
      </a:majorFont>
      <a:minorFont>
        <a:latin typeface="Dutch801 XBd BT"/>
        <a:ea typeface="宋体"/>
        <a:cs typeface="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5619</Words>
  <Application>WPS 演示</Application>
  <PresentationFormat>全屏显示(4:3)</PresentationFormat>
  <Paragraphs>961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Wingdings 2</vt:lpstr>
      <vt:lpstr>Times New Roman</vt:lpstr>
      <vt:lpstr>Arial Unicode MS</vt:lpstr>
      <vt:lpstr>微软雅黑</vt:lpstr>
      <vt:lpstr>黑体</vt:lpstr>
      <vt:lpstr>AkzidenzGroteskBQ-Reg</vt:lpstr>
      <vt:lpstr>Segoe Print</vt:lpstr>
      <vt:lpstr>华文中宋</vt:lpstr>
      <vt:lpstr>Times New Roman</vt:lpstr>
      <vt:lpstr>Dutch801 XBd BT</vt:lpstr>
      <vt:lpstr>隶书</vt:lpstr>
      <vt:lpstr>Calibri</vt:lpstr>
      <vt:lpstr>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Sky123.Org</dc:creator>
  <cp:lastModifiedBy>小姑娘</cp:lastModifiedBy>
  <cp:revision>396</cp:revision>
  <dcterms:created xsi:type="dcterms:W3CDTF">2014-03-20T09:43:00Z</dcterms:created>
  <dcterms:modified xsi:type="dcterms:W3CDTF">2022-02-21T06:04:11Z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50C610B5D63B44029027A157E83D87E7</vt:lpwstr>
  </property>
</Properties>
</file>